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sldIdLst>
    <p:sldId id="859" r:id="rId2"/>
    <p:sldId id="1269" r:id="rId3"/>
    <p:sldId id="1270" r:id="rId4"/>
    <p:sldId id="1271" r:id="rId5"/>
    <p:sldId id="1238" r:id="rId6"/>
    <p:sldId id="1242" r:id="rId7"/>
    <p:sldId id="1244" r:id="rId8"/>
    <p:sldId id="1245" r:id="rId9"/>
    <p:sldId id="1272" r:id="rId10"/>
    <p:sldId id="1273" r:id="rId11"/>
    <p:sldId id="1246" r:id="rId12"/>
    <p:sldId id="1274" r:id="rId13"/>
    <p:sldId id="1275" r:id="rId14"/>
    <p:sldId id="1239" r:id="rId15"/>
    <p:sldId id="1241" r:id="rId16"/>
    <p:sldId id="1247" r:id="rId17"/>
    <p:sldId id="1276" r:id="rId18"/>
    <p:sldId id="1277" r:id="rId19"/>
    <p:sldId id="1286" r:id="rId20"/>
    <p:sldId id="1284" r:id="rId21"/>
    <p:sldId id="1285" r:id="rId22"/>
    <p:sldId id="1278" r:id="rId23"/>
    <p:sldId id="1279" r:id="rId24"/>
    <p:sldId id="1280" r:id="rId25"/>
    <p:sldId id="1281" r:id="rId26"/>
    <p:sldId id="1282" r:id="rId27"/>
    <p:sldId id="1287" r:id="rId28"/>
    <p:sldId id="1288" r:id="rId29"/>
    <p:sldId id="1289" r:id="rId30"/>
    <p:sldId id="1290" r:id="rId31"/>
    <p:sldId id="1283" r:id="rId32"/>
    <p:sldId id="1299" r:id="rId33"/>
    <p:sldId id="1300" r:id="rId34"/>
    <p:sldId id="1291" r:id="rId35"/>
    <p:sldId id="1292" r:id="rId36"/>
    <p:sldId id="1293" r:id="rId37"/>
    <p:sldId id="1301" r:id="rId38"/>
    <p:sldId id="1302" r:id="rId39"/>
    <p:sldId id="1303" r:id="rId40"/>
    <p:sldId id="1294" r:id="rId41"/>
    <p:sldId id="1295" r:id="rId42"/>
    <p:sldId id="1296" r:id="rId43"/>
    <p:sldId id="1304" r:id="rId44"/>
    <p:sldId id="1305" r:id="rId45"/>
    <p:sldId id="1297" r:id="rId46"/>
    <p:sldId id="1249" r:id="rId47"/>
    <p:sldId id="1251" r:id="rId48"/>
    <p:sldId id="1252" r:id="rId49"/>
    <p:sldId id="1306" r:id="rId50"/>
    <p:sldId id="1307" r:id="rId51"/>
    <p:sldId id="1254" r:id="rId52"/>
    <p:sldId id="1256" r:id="rId53"/>
    <p:sldId id="1257" r:id="rId54"/>
    <p:sldId id="1260" r:id="rId55"/>
    <p:sldId id="1262" r:id="rId5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第八单元  思辨性阅读与表达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15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谏太宗十思疏</a:t>
            </a: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答  司马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谏议书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谏议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：谏议大夫。秦代初期置谏大夫，属郎中令，无定员，职掌议论。西汉初期不置，汉武帝时沿袭秦制，属光禄勋。唐代龙朔二年（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662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）曾改称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正谏议大夫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，神龙年间，复旧。宋代设置谏院，以左右谏议大夫为谏院的长官。东汉光武帝时增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字，始称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谏议大夫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。明代初期曾设置谏议大夫，不久即废。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王安石变法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：是北宋宋神宗时一次以王安石为首的改革派的政治改革。富民之法有青苗法、募役法（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免役法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）、方田均税法、农田水利法等，强兵之法有保甲法、将兵法（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置将法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）、保马法等，取士之法有三舍法等。王安石变法的根本目的，是要改变北宋积贫积弱的局面，增强对外防御，对内弹压的能力，以巩固和加强封建统治。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544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062589"/>
                <a:ext cx="11485848" cy="4239237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谏太宗十思疏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 闻 求木之长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者， 必　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其根本；欲 流 之 远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我听说想要树长得好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一定要使它的根基稳固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要想河水流得长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者， 必　　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　泉 源；思国之安者，　　 必　　积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就一定要疏通河水的源头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想要国家安定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君主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一定要积累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062589"/>
                <a:ext cx="11485848" cy="4239237"/>
              </a:xfrm>
              <a:blipFill>
                <a:blip r:embed="rId2"/>
                <a:stretch>
                  <a:fillRect l="-796" r="-849" b="-1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90723" cy="4132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252" y="1461354"/>
            <a:ext cx="1173079" cy="5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59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德　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源不深 而 望　 流 之远， 根不 固　而 求 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的德行和道义。源头不深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却希望水流得很远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树根不稳固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却要求树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　长，　 德　 不 厚　 而思 国之理，臣 虽　下　　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长得很好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道德修养不深厚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却想要国家安定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我虽然是极愚昧无知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知 其　不 可， 而况于　 　　明 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乎！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知道这是不可能的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更何况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您这样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明智的人呢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君主掌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当神器之重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居　域中 之　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，将　崇 极天之峻，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永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握帝王的重权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处在天地间重要的地位上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就要推崇皇权的高峻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永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9495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61971"/>
                <a:ext cx="11485848" cy="4239237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保无疆之 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　　不念 居安　　　　 思　 危，戒 奢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远保持无穷的福禄。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不考虑在安乐的境遇中思虑危险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戒奢侈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 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，德 不 处其 厚，情不　 胜 其欲，斯亦　　 伐 根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行节俭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德行不能保持深厚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性情不能克服欲望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这也就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砍断树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以求 木　 茂，塞 源　而 欲流长者也。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根来要求树木茂盛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堵塞源泉却想要水流得远啊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61971"/>
                <a:ext cx="11485848" cy="4239237"/>
              </a:xfrm>
              <a:blipFill>
                <a:blip r:embed="rId2"/>
                <a:stretch>
                  <a:fillRect l="-796" r="-849" b="-1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8388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68925"/>
            <a:ext cx="11485848" cy="3900235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zhǎng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生长。这里指长得好。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稳固。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jùn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疏通水道。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德义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德行和道义。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极愚昧无知的人。这里用作谦辞。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明智的人。这里指唐太宗。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当神器之重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掌握帝王的重权。当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主持、掌握。神器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指帝位。重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重权、重任。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居域中之大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处在天地间重要的地位上。域中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天地间。大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形容词用作名词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指重要的地位。语出《老子》第二十五章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故道大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地大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王亦大。域中有四大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而王居其一焉。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喜庆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福禄。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戒奢以俭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戒奢侈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行节俭。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0131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文章的中心论点，君王应当居安思危，戒奢以俭。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508518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4536504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772816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开篇作者并没有直接指出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的内容，而是以生动形象的比喻引出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。前两个分句以人们熟知的自然现象设喻，用来说明后一个分句提出的观点，浅显易懂，观点鲜明。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用三个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从反面设喻，强调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积其德义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的重要性。然后用感叹句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，语意柔中有刚，表现了作者作为臣下敢于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犯颜直谏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的精神。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提出全文主旨：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地位高，责任重大，要居安思危、戒奢以俭。照应前文，又充分利用了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268760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凡百元首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承 天　　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命， 莫　　　不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历代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所有的帝王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承受上天的重大使命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没有一个不是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创业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　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忧 而道　著，　　 功 成　　　而 德　衰。 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深深忧虑且德行显著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大功告成之后却德行衰微的。开头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善始　 者 实　繁，能　克　终者 盖 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岂　 取 之　易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做得好的确实很多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能够保持到底的大概很少。难道是取得天下容易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 守　之　　难　 乎？ 昔　取 之 而　 有余，今　守 之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但是守住天下就很困难吗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过去夺取天下时德行有余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现在守卫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天下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757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4644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　 不足，　 何　 也？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夫在 殷 忧，　　　　　必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却德行不足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这是为什么呢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处在深深忧虑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的时候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一定能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竭　诚 以　待 下；既　得　 志，　则　纵 情以 傲　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竭尽诚心地对待臣民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已经实现了志愿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就会放纵性情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看不起别人。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竭 诚　　则 胡越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为　一　体，　　傲　物　则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竭尽诚心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那么胡越之人也将同心同德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傲视别人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骨 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为　　　行路。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虽 董　之 以　严　 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么至亲骨肉也会成为不相干的路人。即使用严酷的刑罚督察人民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4644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8031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53815"/>
                <a:ext cx="11485848" cy="535550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之以威怒， 终　 苟　 免　　 而　　　不　怀　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盛怒来威吓人民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最终只是苟且免于刑罚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但是并不会怀念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皇上的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仁，　貌　恭　 而不心服。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怨不　在　大， 可畏　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仁德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表面上恭顺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内心却并不服气。怨恨不在于大小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可畏惧的是人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　　　　　　　　载　舟　 　　覆 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 宜　　深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心怀怨恨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）；（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他们能够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负载船只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也能颠覆船只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这是应当深切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奔　　车　　　朽　　索， 其　可 忽 乎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戒慎的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用朽烂的绳索驾驭奔驰的马车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怎么可以忽视呢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53815"/>
                <a:ext cx="11485848" cy="5355505"/>
              </a:xfrm>
              <a:blipFill>
                <a:blip r:embed="rId2"/>
                <a:stretch>
                  <a:fillRect l="-796" r="-849" b="-12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5532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13058"/>
            <a:ext cx="11485848" cy="5008230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凡百元首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所有的帝王。凡百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所有的。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能克终者盖寡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能够保持到底的大概很少。盖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表示推断。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傲物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看不起别人。物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胡越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泛指古代居于我国北方和南方的少数民族。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骨肉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父母兄弟子女等至亲。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董之以严刑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用严酷的刑罚督察人民。董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督察。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震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威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句中语气词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帮助判断。作此意时又写作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唯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维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人民。唐代为避太宗李世民名讳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民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改为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字。下文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安人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同此。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载舟覆舟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语出《荀子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王制》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君者舟也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庶人者水也。水则载舟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覆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人民能拥戴皇帝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也能推翻他的统治。载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装载、载负。覆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翻、翻转过来。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戒慎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2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079" y="1553850"/>
            <a:ext cx="11144255" cy="375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84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132856"/>
            <a:ext cx="11593288" cy="4032448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3691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凡百元首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这一概括性的表述，作者将讨论的范围限定在开国君主这一特定群体上，为后续的分析和论述奠定了基础。通过两组对比，揭示了开国君主在创业初期的忧患意识和成功后的道德衰败，突出了能够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的君主之难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这几句话通过设问的方式，对比取得天下时的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和守住天下时的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，暗示了守成之难。同时，也引发了读者的思考和共鸣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2132856"/>
            <a:ext cx="981752" cy="55073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9710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对历代帝王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有善始者实繁，能克终者盖寡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的原因的分析，说明要想稳固天下，必须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竭诚以待下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，而不可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纵情以傲物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的道理。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1043012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1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93288" cy="4464496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70080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运用对比论证的论证手法，将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殷忧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两种情况下君主的态度和造成的结果进行了对比。这种对比不仅生动有力，而且极具说服力。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威怒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只能使人貌恭而不能使人心服，进一步阐释了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竭诚以待下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对君主的重要性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句话强调了人心的力量以及君主应该谨慎对待臣民的重要性。即使怨恨不大，但人心难测、可畏可忧；因为民心就像水一样，既能载舟也能覆舟。这一比喻生动形象，寓意深远，提醒君主应该时刻关注民心、谨慎行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196752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335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　人 　者， 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能 见　　　　可 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则　思知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统治百姓的人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如果真的能看见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贪图的东西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就要想到知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足以自 戒， 将　 有 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　则　思　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足来告诫自己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将要兴建什么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又得让百姓服役时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就要想到适可而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止 以 安　人，念　　 　　高 危　则　 思　谦冲　 而 自　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止来使百姓安宁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君位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高而险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就要想到谦虚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加强自身的道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，惧　　　 满　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 思　 江海 下 百川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德修养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害怕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骄傲自满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就要想到江海居于百川之下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能容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4602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578600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乐盘游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则思　　 三驱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　 为　度，忧　　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纳百川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喜欢田猎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三驱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把它作为限度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担忧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松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怠　则思　慎始而　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终，虑　　　　　壅 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则思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懈懒惰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就要想到做事要慎始慎终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担心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耳目被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堵塞蒙蔽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虚心　以　纳　下，　想 　　　　　　　谗　　　　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到虚心采纳臣下的意见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考虑到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可能出现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以谗言陷害别人的邪恶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则　思　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身以黜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恶， 恩所 加　则　思 无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就要想到端正自身消除奸邪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施加恩惠时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就要想到不要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578600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9228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79465"/>
                <a:ext cx="11485848" cy="540186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喜　　以　谬　赏，　　罚　所 及　则　思　无 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一时高兴而不恰当地奖赏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施加惩罚时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就要想到不要因为一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怒而　滥　刑。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　　此　十　　思，弘　兹九德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时愤怒而滥用刑罚。总括这十件应该深思的事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光大九德的修养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能　而　任　之， 择　 善　 而从　之，　则　 智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拔有才能的人并任用他们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挑选好的意见并听从他们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那么有智慧的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　　尽　　　其　 谋，　勇 者　　 竭　　其 力， 仁 者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人就能充分贡献他的谋略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勇敢的人就能完全使出他的力量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仁德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79465"/>
                <a:ext cx="11485848" cy="540186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4130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02878"/>
                <a:ext cx="11485848" cy="557845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　 惠， 信者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 忠。 文　武　 争 　　</a:t>
                </a:r>
                <a:r>
                  <a:rPr lang="en-US" altLang="zh-CN" b="1" u="sng" dirty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人就能广布他的仁爱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诚信的人就能献出他的忠诚。文臣武将争相奔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驰， 　　　在　 君　 无 　事，　可以　尽　豫游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之乐，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效力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对君主来说便没有大事烦扰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可以尽情享受出游的快乐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可以养　　　松、　　乔　　 之 寿，　鸣 琴　 垂 拱， 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可以颐养像仙人赤松子、王子乔那样的长寿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弹着琴、垂衣拱手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就能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不　言　　　 而　 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❿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　　 必　　　</a:t>
                </a:r>
                <a:r>
                  <a:rPr lang="en-US" altLang="zh-CN" b="1" u="sng" dirty="0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治理好天下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不用说什么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就会被教化。为什么一定要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自己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02878"/>
                <a:ext cx="11485848" cy="557845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8850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30541"/>
                <a:ext cx="11485848" cy="274709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劳　神　　苦　思，代　下 司　职，役　　聪　 明之　耳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耗费精神、苦苦思索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代替臣下管理职务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役使自己灵敏的耳朵、明亮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目，亏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　为　　　　　　之大道哉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！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⓫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Cambria Math" panose="020405030504060302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的眼睛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减损顺其自然就能治理好天下的大道呢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30541"/>
                <a:ext cx="11485848" cy="2747099"/>
              </a:xfrm>
              <a:blipFill>
                <a:blip r:embed="rId2"/>
                <a:stretch>
                  <a:fillRect l="-796" r="-849" b="-8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2383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13058"/>
            <a:ext cx="11485848" cy="5250733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表假设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见可欲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看见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贪图的东西。语出《老子》第三章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不可见欲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使民心不乱。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下文的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知足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知道满足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知止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知道适可而止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语出《老子》第四十四章的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知足不辱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知止不殆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建造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兴建。这里指大兴土木、营建宫殿苑囿一类事情。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念高危则思谦冲而自牧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想到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君位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高而险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就要不忘谦虚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加强自身的道德修养。谦冲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谦虚。牧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养。语出《周易</a:t>
            </a: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谦卦》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谦谦君子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卑以自牧。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满溢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容器中水满而溢出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比喻骄傲自满而听不进不同意见。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江海下百川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江海居于百川之下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而能容纳百川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比喻有度量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善于听取各方面的意见。下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居于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之下。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盘游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游乐。这里指田猎。盘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快乐。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三驱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语出《周易</a:t>
            </a: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比卦》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王用三驱。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田猎时设网三面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留一面不设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指田猎有度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不过分捕杀。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敬</a:t>
            </a:r>
            <a:r>
              <a:rPr lang="zh-CN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0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慎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虑壅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yōng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蔽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耳目被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堵塞蒙蔽。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谗邪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以谗言陷害别人的邪恶之人。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形容词的使动用法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正、端正。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chù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消除。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弘兹九德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光大九德的修养。弘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光大。九德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指《尚书</a:t>
            </a:r>
            <a:r>
              <a:rPr lang="en-US" altLang="zh-CN" sz="2000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皋陶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yáo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谟》所讲的九种品德。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选拔。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播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传布。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信者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诚信的人。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效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送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献出。</a:t>
            </a:r>
            <a:r>
              <a:rPr lang="en-US" altLang="zh-CN" sz="2000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豫游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出游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游乐。帝王秋天出巡为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豫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春天出巡为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游</a:t>
            </a:r>
            <a:r>
              <a:rPr lang="en-US" altLang="zh-CN" sz="2000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sz="20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亏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减损。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237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26556"/>
            <a:ext cx="11593288" cy="4464496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30612"/>
            <a:ext cx="11485848" cy="388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居安思危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的具体做法，即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就是十条劝诫，语语坦诚，字字惊心。其核心内容是正己安人，但具体又有所侧重。第一、二条是戒奢侈，从物质享受方面规劝唐太宗要克制纵欲，适可而止。第三、四条是戒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思想修养方面规劝唐太宗要不骄不躁，从谏如流。第五、六条是从生活和从政方面规劝唐太宗要戒游戒怠，慎始慎终；不要放任私欲，要勤于政事。第七、八条是从用人政策方面规劝唐太宗要虚心纳谏，亲贤远佞。第九、十条是从执法方面规劝唐太宗赏罚要有尺度，不要因喜怒而有所偏颇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的角度不同，但都贯串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积其德义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的主线。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926556"/>
            <a:ext cx="981752" cy="55073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764704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提出人君只有做到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，才能达到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垂拱而治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的目的。这是对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居安思危，戒奢以俭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积其德义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的具体措施的阐述。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836712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130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93288" cy="2952328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91683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最后从正面论述做到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的好处，归结出治国的关键在于知人善任、选拔人才，这样才能达到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文武并用，垂拱而治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的理想境界。作者的这些主张，最终都被唐太宗所采纳，成就了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贞观之治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段句式整齐而富于变化，多用对偶、排比的形式，气势雄健，极具说服力。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6"/>
            <a:ext cx="981752" cy="550739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>
            <a:clrChange>
              <a:clrFrom>
                <a:srgbClr val="FCFFF8"/>
              </a:clrFrom>
              <a:clrTo>
                <a:srgbClr val="FC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123" y="2079725"/>
            <a:ext cx="370032" cy="377536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5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365" y="3717032"/>
            <a:ext cx="391795" cy="39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0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79" y="836712"/>
            <a:ext cx="11553055" cy="45234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0" y="4221088"/>
            <a:ext cx="1314450" cy="165618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868" y="4194345"/>
            <a:ext cx="225058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669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66027"/>
                <a:ext cx="11485848" cy="4239237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《答司马谏议书》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王安石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启：昨日 蒙　　　 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，窃以为与君实游处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相好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安石启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昨天承蒙您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来信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赐教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我私下认为与您同游共处的日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之日 久，而　 议　 事　 每　　不合，　　　　 所操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子很久了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但是议论起政事来常常意见不同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这是我们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所持的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政治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66027"/>
                <a:ext cx="11485848" cy="4239237"/>
              </a:xfrm>
              <a:blipFill>
                <a:blip r:embed="rId2"/>
                <a:stretch>
                  <a:fillRect l="-796" r="-849" b="-2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52" y="964792"/>
            <a:ext cx="1173079" cy="5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716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52736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术　多 异　　故也。 虽　欲　　 强　聒，　　　 终 必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主张大多不同的缘故啊。虽然想要像您唠叨唠叨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但恐怕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最终一定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不蒙　见 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故　　　略　上　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，不复一一自辨。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理解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只简单地给您回信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不再一一为自己分辩。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重　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蒙君实视遇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厚， 于 反 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 宜　卤莽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故　今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又考虑到承蒙您对待我优厚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在书信往来上不应该粗疏草率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所以现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具　道　所 以， 冀君实 或　　见恕也。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在详细地说出我的理由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希望您或许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宽恕我吧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52736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78603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91366"/>
            <a:ext cx="11485848" cy="2862322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某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草稿中用以代指本人名字。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蒙教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承蒙您赐教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指来信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游处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chǔ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同游共处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交往。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持。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不蒙见察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理解。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故略上报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所以只简单地给您回信。司马光因反对新法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曾三次给王安石写信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其中第一封长达三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千字。王安石收到信后曾写了一封短信回复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即此处说的</a:t>
            </a:r>
            <a:r>
              <a:rPr lang="en-US" altLang="zh-CN" b="1" spc="-10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略上报</a:t>
            </a:r>
            <a:r>
              <a:rPr lang="en-US" altLang="zh-CN" b="1" spc="-10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重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chóng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又考虑到。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视遇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对待。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书信往返。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卤莽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粗疏草率。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553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写这封信的原因和目的。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4427388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8435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3528392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77281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因为司马光写了一封长信，对王安石变法横加指责，故王安石写此信为自己辩驳。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这句话首先强调了司马光对作者自己的重视和厚爱，为下文的详细说明作铺垫；然后表明了王安石在回复时的谨慎态度，不愿因为轻率而伤害彼此的关系；最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后直接表达了作者的目的，即详细说明自己的观点和原因，希望得到司马光的谅解。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268760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2703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盖 儒 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　　争， 尤在于名实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　　　　　　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大概读书人争论的问题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特别在于名和实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是否相符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名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实　　 已　 明， 而 天下之　 理　得矣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今君实所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和实的关系已经明确了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那么天下的根本道理就清楚了。现在您用来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教者，以为　　　　 　侵　　　　 官、　生　事、征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指教我的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认为我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推行新法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侵夺原来官吏的职权、生事扰民、与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利、拒 　　　　　谏，以　致 天 下　怨 谤也。某则以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民争利、拒绝接受反对的意见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因而招致天下人的怨恨诽谤。我却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认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93021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71897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受命 　于人主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，议 法度而　修之于朝廷，以 授之于有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为从君主那里接受命令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又在朝廷上商议修正法令制度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把它交给负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 　司，　　　　 　　不　为　　　侵　 官；举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先王之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有专责的官吏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去执行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不是侵夺原来官吏的职权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变革先王的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政， 以　兴　　　　　　　　利　　除　弊，　不为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政治主张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以此来兴办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对国家百姓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有利的事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消除弊端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　　事；为天下理 财，　　不为 征　利；辟　邪　说，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生事扰民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替国家整顿财政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不是与民争利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批驳不正确的言论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71897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81550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30541"/>
                <a:ext cx="11485848" cy="313124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难 壬　 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 不为拒　　　　谏。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至于　　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排斥巧辩的佞人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不是拒绝接受反对的意见。至于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天下对我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怨　 诽之　多，　则　　 固前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知其如此也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怨恨和诽议这么多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本来预先知道会这样的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30541"/>
                <a:ext cx="11485848" cy="3131242"/>
              </a:xfrm>
              <a:blipFill>
                <a:blip r:embed="rId2"/>
                <a:stretch>
                  <a:fillRect l="-796" r="-849" b="-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970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91366"/>
            <a:ext cx="11485848" cy="2862322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儒者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读书人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这里指士大夫。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尤在于名实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特别在于名和实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是否相符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天下之理得矣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天下的根本道理就清楚了。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放在动词前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指代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认为。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君主。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施行。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辟邪说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nàn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壬人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批驳不正确的言论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排斥巧辩的佞人。辟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批驳。难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排斥。壬人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善于巧言献媚、不行正道的人。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预先。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553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王安石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名实已明，而天下之理得矣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为论证的立足点，分别对保守派谬论进行驳斥，表明自己坚持变法的立场。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4427388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6191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798959"/>
            <a:ext cx="11593288" cy="5472608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303015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王安石以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名实已明，而天下之理得矣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为论证的立足点。在辩驳之前，先高屋建瓴地提出一个最重要的原则问题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名实问题。站在不同立场，对同样一件事（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）是否合理（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）会有不同的甚至完全相反的看法。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王安石连用四个不容置疑的判断句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，显示了政治家、改革家的风度。从回答对方的责难这个角度说，是辩解，是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；但由于作者抓住了问题的实质，从高处着眼，这种辩解就绝非单纯的招架防守，而是守中有攻。例如在驳斥司马光所列举的罪责的同时，间接指责了司马光违忤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旨意、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之政，不为天下兴利除弊的错误。特别是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辟邪说，难壬人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的说法，更毫不客气地将其置于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壬人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邪说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代言人的难堪境地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798959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359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4176464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77281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进一步明确自己的立场和态度，紧承上段结尾处怨诽之多早在意料之中的无畏声言，对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怨诽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的来历作了一针见血的分析。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借此历史事件来说明自己实施新法的坚定性和正确性，增强了说服力。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这不是向司马光认错。王安石认为自己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在位久，未能助上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，以膏泽斯民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。由此可见，王安石不仅没有因改革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，反而认为自己改革得还不够坚决、不够迅速、不够彻底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268760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7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484784"/>
            <a:ext cx="9496567" cy="45940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1310" y="5085184"/>
            <a:ext cx="3528392" cy="10081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614" y="1124744"/>
            <a:ext cx="1872208" cy="185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719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　习 于苟　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非 一 　　　日，士大夫多以不恤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人们习惯于得过且过已不是一两天的事了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士大夫大多把不忧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国　事、 同　 俗　 自 媚于 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　善，　上 乃 欲 变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虑国家大事、附和世俗、向众人献媚讨好当作美德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皇上因此想改变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此，而某 不 量 敌 之　众寡， 欲出力助 上 以抗之，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这种现状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而我不去估量反对者的多少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想出力帮助皇上与之对抗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众何为而不 汹汹然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盘庚之迁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，胥怨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者民也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那么这些人又怎么会不大吵大闹呢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盘庚迁都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怨恨他的是百姓啊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3313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578600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朝廷士大夫而已；盘庚不为　怨　者　 故　 改　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不仅是朝廷的士大夫罢了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盘庚不因为有人怨恨的缘故就改变自己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度　　　 义而 后 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　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 不见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的计划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考虑到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事情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适宜就采取行动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认为正确因而看不见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　悔　　　　　故也。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如君实责 我 以在位久，未能 助 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值得反悔的地方的缘故啊。如果您责备我因执政时间太久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没能帮助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大　有　为，以膏泽斯民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，则某知　　　　罪矣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皇上干一番大事业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来施恩惠给人民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那么我知道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有罪了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578600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76534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30541"/>
                <a:ext cx="11485848" cy="274709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如曰今日当一切不事　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　　守前　所为 而已，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如果说现在应该什么事也不必做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守着前人的做法就罢了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则　　　非某之所敢知。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不是我敢领教的了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30541"/>
                <a:ext cx="11485848" cy="2747099"/>
              </a:xfrm>
              <a:blipFill>
                <a:blip r:embed="rId2"/>
                <a:stretch>
                  <a:fillRect l="-796" r="-849" b="-8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42334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80728"/>
            <a:ext cx="11485848" cy="3900235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苟且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得过且过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没有长远打算。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顾念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忧虑。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同俗自媚于众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附和世俗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向众人献媚讨好。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汹汹然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形容声势盛大或凶猛。然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的样子。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盘庚之迁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商王盘庚为了巩固统治、躲避自然灾害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将国都迁到殷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今河南安阳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胥怨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指百姓对上位者的怨恨。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计划。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度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义而后动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考虑到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适宜就采取行动。义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认为正确。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膏泽斯民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施恩惠给人民。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不事事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不做事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无所作为。前一个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0131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进一步明确自己的立场和态度。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508518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8659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58999"/>
            <a:ext cx="11593288" cy="3998193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66305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进一步明确自己的立场和态度，紧承上段结尾处怨诽之多早在意料之中的无畏声言，对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怨诽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的来历作了一针见血的分析。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借此历史事件来说明自己实施新法的坚定性和正确性，增强了说服力。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这不是向司马光认错。王安石认为自己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在位久，未能助上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，以膏泽斯民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。由此可见，王安石不仅没有因改革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，反而认为自己改革得还不够坚决、不够迅速、不够彻底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158999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5579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68760"/>
                <a:ext cx="11485848" cy="154170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　由　会晤，不任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区区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向往之至！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没有缘由见面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我内心不胜仰慕至极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68760"/>
                <a:ext cx="11485848" cy="1541704"/>
              </a:xfrm>
              <a:blipFill>
                <a:blip r:embed="rId2"/>
                <a:stretch>
                  <a:fillRect b="-67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673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套语。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4139356"/>
            <a:ext cx="1140341" cy="51378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75076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不胜。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区区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用作自称的谦辞。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6103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5263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文言文阅读之概括分析文章内容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988840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230219"/>
              </p:ext>
            </p:extLst>
          </p:nvPr>
        </p:nvGraphicFramePr>
        <p:xfrm>
          <a:off x="334566" y="2462932"/>
          <a:ext cx="11521280" cy="4023360"/>
        </p:xfrm>
        <a:graphic>
          <a:graphicData uri="http://schemas.openxmlformats.org/drawingml/2006/table">
            <a:tbl>
              <a:tblPr firstRow="1" firstCol="1" bandRow="1"/>
              <a:tblGrid>
                <a:gridCol w="1225864">
                  <a:extLst>
                    <a:ext uri="{9D8B030D-6E8A-4147-A177-3AD203B41FA5}">
                      <a16:colId xmlns:a16="http://schemas.microsoft.com/office/drawing/2014/main" val="505282133"/>
                    </a:ext>
                  </a:extLst>
                </a:gridCol>
                <a:gridCol w="10295416">
                  <a:extLst>
                    <a:ext uri="{9D8B030D-6E8A-4147-A177-3AD203B41FA5}">
                      <a16:colId xmlns:a16="http://schemas.microsoft.com/office/drawing/2014/main" val="1971065144"/>
                    </a:ext>
                  </a:extLst>
                </a:gridCol>
              </a:tblGrid>
              <a:tr h="2934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707574"/>
                  </a:ext>
                </a:extLst>
              </a:tr>
              <a:tr h="25950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高考对文言文综合分析能力的考查包括：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筛选文中的信息；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归纳内容要点，概括中心思想；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分析概括作者在文中的观点态度。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所谓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筛选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，是指文章里面的信息有主次之分，有类别之分，有情理之分等，答题时要能根据题目的要求、指向选出合适的答案。所谓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归纳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，是指能用简洁的语言对文章的结构层次或内容要素进行概括表达，或者对给出的表达作出判断。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中心思想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是文章的灵魂，对一篇文章的测试（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命题和解答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）总有影响和制约，把握文章中心思想是读懂一篇文章的基本要求。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观点态度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是作者的思想感情在文章中所体现出的侧重和影响，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分析概括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是对此作出认识选择，从整体上把握文章的要义。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699886"/>
                  </a:ext>
                </a:extLst>
              </a:tr>
              <a:tr h="6222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下列对原文（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材料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）有关内容的概括和分析（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概述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），不正确的一项是（　　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2912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角 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高考文言文概括分析题的各个选项均由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概括＋分析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两部分构成，主要从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人、时、地、事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等几个方面设误，要求学生全面准确地把握文章内容，并对文章中所述的事件、人物形象等进行综合性分析、判断。因此，在分析判断选项表述正误时，应明确设误点，进行针对性比对。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把选项与原文进行细致的比对、分析，从中发现选项与原文意思不一致的地方，进而找出选项的干扰之处。比对的内容一般包括比对人物、时间、地点、关键词语、添加内容、因果关系、增删的范围词或程度词及其他类的词语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064925"/>
            <a:ext cx="11485848" cy="452431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此类题的答题步骤是：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全文阅读，整体把握。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了解人物的事迹，归纳人物的品质特征。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抓住主干，读全读准。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主观题，审准题干，确定对应的区域；客观题，从原文中找到选项对应的内容。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具体方法如下。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角度一：人物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分清主要人物和次要人物在不同时间、不同地点做的不同事件及其产生的不同结果，防止张冠李戴、颠倒事实。辨析时，应重点抓住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是谁，在何时何地，说过什么话，做过什么事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，尤其要看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与原文是否一致。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角度二：时间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命题者故意将事情发生的时间顺序颠倒、搞错。分析时要特别注意选项中的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时间词语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，并与原文比对，梳理人物在何时做了某事，识破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的陷阱。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角度三：地点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比对选项中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人物行为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、事件发生的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与原文是否一致，防止出现地点错误。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角度四：关键词语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命题者故意曲解文中某一关键词语的意义，从而制造干扰项。这种方式是命题的主要陷阱。因为被故意曲解的词语往往起着关键作用，且不易把握，故要认真、细心比对。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467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388176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《谏太宗十思疏》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贞观初年，唐太宗以隋朝的暴政为戒，不敢过分使用民力，能够节私欲，明赏罚，广开言路，积极纳谏，施行了许多有利于国计民生的政策。到了贞观中期，生产有了较大发展，人民生活逐渐富裕，加之对外战争连连胜利，边防巩固，国威远扬，于是在一片文治武功的欢呼声中，唐太宗渐渐骄奢忘本。他大修庙宇宫殿，广求珍宝，四处巡游，劳民伤财。百姓的怨嗟之声被朝野上下歌功颂德的欢呼声淹没。正直的魏征对此深感担忧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贞观十一年（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637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）从三月到七月，魏征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频上四</a:t>
            </a:r>
            <a:r>
              <a:rPr lang="zh-CN" altLang="zh-CN" b="1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疏，以陈得失</a:t>
            </a:r>
            <a:r>
              <a:rPr lang="en-US" altLang="zh-CN" b="1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，劝唐太宗</a:t>
            </a:r>
            <a:r>
              <a:rPr lang="en-US" altLang="zh-CN" b="1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鉴彼之所亡，念我之所以保</a:t>
            </a:r>
            <a:r>
              <a:rPr lang="en-US" altLang="zh-CN" b="1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spc="-1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，励精政道，巩固统治</a:t>
            </a:r>
            <a:r>
              <a:rPr lang="zh-CN" altLang="zh-CN" b="1" u="wavy" spc="-10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相关链接.eps" descr="id:21474897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1988840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</a:t>
              </a:r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资料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452431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角度五：添加内容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比对选项中是否被命题者故意添加原材料中未涉及的内容，防止选项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无中生有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或所说内容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于文无据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角度六：因果关系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比对命题人是否将原因说成结果，或将结果说成原因，或给句子间施加毫无根据的因果关系，防止选项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因果倒置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强加因果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角度七：增删的范围词或程度词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比对一些增删的表范围或程度类的词语，看选项有无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以偏概全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归纳不完整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等陷阱。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544696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848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《谏太宗十思疏》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文言文阅读拓展提优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P127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18" y="5589240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4858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古诗文名句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关于德行的古诗文名句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）以铜为镜，可以正衣冠；以古为镜，可以知兴替；以人为镜，可以明得失。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吴兢《贞观政要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任贤》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）见善思齐，足以扬名不朽；闻恶能改，庶得免乎大过。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吴兢《贞观政要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教诫太子诸王》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）林深则鸟栖，水广则鱼游，仁义积则物自归之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吴兢《贞观政要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仁义》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645150" algn="l"/>
                <a:tab pos="81565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）谦谦君子德，磬折欲何求。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曹植《箜篌引》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）穷则独善其身，达则兼善天下。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《孟子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尽心上》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）己所不欲，勿施于人。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《论语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颜渊》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）德者本也，财者末也。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《礼记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大学》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）勿以恶小而为之，勿以善小而不为。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陈寿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《三国志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蜀书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先主传》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）德不称其任，其祸必酷；能不称其位，其殃必大。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王符《潜夫论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忠贵》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816725" algn="l"/>
                <a:tab pos="7532688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）君子坦荡荡，小人长戚戚。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《论语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述而》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王安石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只吃眼前菜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次，朋友请王安石吃饭，王安石慨然应允。席间，朋友们高谈阔论，王安石却只顾埋头吃饭，酒足饭饱后回家，只当是平常一餐。第二天，朋友送了很多獐脯肉到王家来。夫人王氏很是奇怪，不知所为何来。朋友笑着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不知王大人喜欢吃獐脯肉，早说就多送点来了。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王氏闻言颇惊，说：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我与相公共同生活数十年，怎不知他爱吃獐脯肉？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朋友闻言亦惊：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若大人不喜欢，昨日席间，如何独食尽一盘？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王氏听罢，忽然了悟，问道：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该不是那盘獐脯肉，就搁在他的面前吧？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朋友忙不迭地回答：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那肉，确实是在大人眼前。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原来，王安石个性极为专一，一心只思国事，生活上不拘小节。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361900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魏征：一双冷眼看君王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魏征被李世民作为俘虏押回长安后，李渊在朝堂上当着众文武官员的面审问魏征，认为他没有气节。魏征却没有丝毫的怯懦害怕，而是不卑不亢，侃侃而谈。其实，当李世民与窦建德在军事上相持不下时，魏征有一围魏救赵之计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让窦建德派一奇兵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昼夜兼程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奇袭兵力空虚的长安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李世民势必回兵相救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唐夏相争胜负就难以预料了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因担心妨碍国家统一，让百姓重受战乱之苦而没有献出。当他把此计一说，连李世民都倒抽一口冷气，因为此计一出，天下鹿死谁手，确未可知。魏征以其赤胆忠心和聪明才智最终逢凶化吉，重新赢得了唐王朝的信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人民就是江山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以民为本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德与得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355413" cy="42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32216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魏征：以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诤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为镜，照亮盛世的谏臣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在君王权威至上的时代，魏征始终秉持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兼听则明，偏信则暗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的原则。他敢于当面反驳皇帝，即使太宗盛怒，他也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神色不移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，据理力争。据记载，他一生陈谏二百余事，内容涉及国家治理的方方面面，这种触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的勇气，源于他对国家高度的责任感。当太宗渐生骄奢之心时，他献上《谏太宗十思疏》，提出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居安思危，戒奢以俭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的千古名训。他的智慧在于能洞察潜在危机，防微杜渐。魏征的价值，离不开太宗这位明君的赏识。太宗将魏征视为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可以知得失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的镜子。魏征病逝后，太宗痛惜道：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以铜为镜，可以正衣冠；以古为镜，可以知兴替；以人为镜，可以明得失。朕常保此三镜，以防己过。今魏征殂逝，遂亡一镜矣！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这段君臣佳话，共同铸就了开放包容、勇于纠错的贞观精神。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勇气与责任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个人与集体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历史的智慧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202406" cy="39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42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《答司马谏议书》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宋神宗熙宁二年（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1069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），王安石任参知政事，实行新法，力图通过整军理财求得富国强兵。保守派代表人物、当时任右谏议大夫的司马光多次写信给王安石，要他停止变法，恢复旧制。王安石这封信，是针对司马光熙宁三年（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1070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）二月一封长达三千余字、全面攻击新法的来信的回复。王安石先是简短地回复了一封信，对来信所责难的诸点并未一一置辩；随后想到彼此交往多年，友谊深厚，信札来往不宜草率简慢，就又写了这封答书。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信中逐条驳斥对方对新法的责难，批判了士大夫因循守旧、苟且偷安、不懂国事的保守思想，表达了其坚定不移地推行新法</a:t>
            </a: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u="wavy" smtClean="0">
              <a:solidFill>
                <a:srgbClr val="00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842031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是中国古代文书之一，又称奏议，是封建社会历代臣僚向帝王进言使用的文书的统称，属于上行公文。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战国以前臣僚向君主进呈文字统称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，秦统一六国后始称为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的意思。汉代臣僚上书有时也称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的意思，引申为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对问题的分析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，由此分析问题的奏章也别称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。唐、宋以后上奏的文书统称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，多数称为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。奏疏的文种名称，汉代有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章、奏、表、议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等，魏晋南北朝时期除沿用章、表、议等外又增加了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；隋、唐、宋时期一般用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两种，宋代增加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札子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札子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是大臣上殿奏事前先期呈递的程式比较简便的文种；元代有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奏、启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；明、清两代有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题本、奏本、表、笺、启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以及康熙以后广泛使用的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80728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506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近义词</a:t>
            </a:r>
            <a:r>
              <a:rPr lang="en-US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讽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谏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谤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讥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：以委婉的言辞暗示、劝告。如《邹忌讽齐王纳谏》。在古代汉语中，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大都不含贬义。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：用言语规劝君主或尊长改正错误，一般用于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下对上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。如《谏逐客书》。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在大多数场合用作动词，有时也用作名词，如《邹忌讽齐王纳谏》中的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为动词用作名词，是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：公开批评、指责别人的过失，一般不作贬义词用，如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厉王虐，国人谤王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《召公谏厉王弭谤》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）。不过，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谤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有时也用作贬义词，即指诽谤，说别人坏话。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信而见疑，忠而被谤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《史记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屈原贾生列传》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指诽谤。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：指责别人的过失，但与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的意义稍有差别。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是公开批评、指责别人的过失；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是背地里议论、指责别人的过失；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是旁敲侧击地批评。如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称郑伯，讥失教也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《郑伯克段于鄢》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：劝说、说服别人。如《触龙说赵太后》《庄辛说楚襄王》。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88645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称谓、官职、变法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：极愚昧无知的人。这里用作谦辞。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：草稿中用以代指本人名字。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君实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：司马光的字。古代平辈间称字以示尊重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92470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3838</Words>
  <Application>Microsoft Office PowerPoint</Application>
  <PresentationFormat>自定义</PresentationFormat>
  <Paragraphs>260</Paragraphs>
  <Slides>55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8" baseType="lpstr">
      <vt:lpstr>MS Mincho</vt:lpstr>
      <vt:lpstr>方正清刻本悦宋简体</vt:lpstr>
      <vt:lpstr>仿宋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592</cp:revision>
  <dcterms:created xsi:type="dcterms:W3CDTF">2020-11-06T05:24:00Z</dcterms:created>
  <dcterms:modified xsi:type="dcterms:W3CDTF">2025-11-07T09:32:41Z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